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1127" r:id="rId2"/>
    <p:sldId id="1564" r:id="rId3"/>
    <p:sldId id="1569" r:id="rId4"/>
    <p:sldId id="1568" r:id="rId5"/>
    <p:sldId id="963" r:id="rId6"/>
    <p:sldId id="1567" r:id="rId7"/>
    <p:sldId id="1556" r:id="rId8"/>
    <p:sldId id="1565" r:id="rId9"/>
    <p:sldId id="1571" r:id="rId10"/>
    <p:sldId id="1572" r:id="rId11"/>
    <p:sldId id="1573" r:id="rId12"/>
    <p:sldId id="1574" r:id="rId13"/>
    <p:sldId id="1575" r:id="rId14"/>
    <p:sldId id="1576" r:id="rId15"/>
    <p:sldId id="1577" r:id="rId16"/>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8E044"/>
    <a:srgbClr val="0D0D0D"/>
    <a:srgbClr val="7864C8"/>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CB6448-2936-4746-BB18-9D0D40D7580D}" v="1037" dt="2022-08-13T19:37:27.0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6" autoAdjust="0"/>
    <p:restoredTop sz="94660"/>
  </p:normalViewPr>
  <p:slideViewPr>
    <p:cSldViewPr snapToGrid="0">
      <p:cViewPr varScale="1">
        <p:scale>
          <a:sx n="80" d="100"/>
          <a:sy n="80" d="100"/>
        </p:scale>
        <p:origin x="62" y="2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8/14/2022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8/14/2022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8/14/2022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8/14/2022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8/14/2022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8/14/2022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8/14/2022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8/14/2022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8/14/2022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8/14/2022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AA8F06-2798-4F2A-8DC9-8E009C9AC104}"/>
              </a:ext>
            </a:extLst>
          </p:cNvPr>
          <p:cNvSpPr txBox="1"/>
          <p:nvPr/>
        </p:nvSpPr>
        <p:spPr>
          <a:xfrm>
            <a:off x="94891" y="6281774"/>
            <a:ext cx="6688901" cy="400110"/>
          </a:xfrm>
          <a:prstGeom prst="rect">
            <a:avLst/>
          </a:prstGeom>
          <a:noFill/>
        </p:spPr>
        <p:txBody>
          <a:bodyPr wrap="square" rtlCol="0">
            <a:spAutoFit/>
          </a:bodyPr>
          <a:lstStyle/>
          <a:p>
            <a:r>
              <a:rPr lang="en-US" sz="2000" dirty="0">
                <a:solidFill>
                  <a:schemeClr val="tx2"/>
                </a:solidFill>
                <a:latin typeface="Candara" panose="020E0502030303020204" pitchFamily="34" charset="0"/>
              </a:rPr>
              <a:t>August 14, 2022</a:t>
            </a:r>
          </a:p>
        </p:txBody>
      </p:sp>
      <p:pic>
        <p:nvPicPr>
          <p:cNvPr id="6" name="Picture 5" descr="A picture containing text, rock, outdoor, nature&#10;&#10;Description automatically generated">
            <a:extLst>
              <a:ext uri="{FF2B5EF4-FFF2-40B4-BE49-F238E27FC236}">
                <a16:creationId xmlns:a16="http://schemas.microsoft.com/office/drawing/2014/main" id="{D0D72854-CA21-9065-043C-2F9C9EB7A5F5}"/>
              </a:ext>
            </a:extLst>
          </p:cNvPr>
          <p:cNvPicPr>
            <a:picLocks noChangeAspect="1"/>
          </p:cNvPicPr>
          <p:nvPr/>
        </p:nvPicPr>
        <p:blipFill>
          <a:blip r:embed="rId2"/>
          <a:stretch>
            <a:fillRect/>
          </a:stretch>
        </p:blipFill>
        <p:spPr>
          <a:xfrm>
            <a:off x="2667000" y="0"/>
            <a:ext cx="6858000" cy="6858000"/>
          </a:xfrm>
          <a:prstGeom prst="rect">
            <a:avLst/>
          </a:prstGeom>
        </p:spPr>
      </p:pic>
      <p:sp>
        <p:nvSpPr>
          <p:cNvPr id="7" name="TextBox 6">
            <a:extLst>
              <a:ext uri="{FF2B5EF4-FFF2-40B4-BE49-F238E27FC236}">
                <a16:creationId xmlns:a16="http://schemas.microsoft.com/office/drawing/2014/main" id="{C280FE89-7750-DB82-5532-457A69521DF4}"/>
              </a:ext>
            </a:extLst>
          </p:cNvPr>
          <p:cNvSpPr txBox="1"/>
          <p:nvPr/>
        </p:nvSpPr>
        <p:spPr>
          <a:xfrm>
            <a:off x="94891" y="4771025"/>
            <a:ext cx="12002218" cy="1569660"/>
          </a:xfrm>
          <a:prstGeom prst="rect">
            <a:avLst/>
          </a:prstGeom>
          <a:noFill/>
        </p:spPr>
        <p:txBody>
          <a:bodyPr wrap="square" rtlCol="0">
            <a:spAutoFit/>
          </a:bodyPr>
          <a:lstStyle/>
          <a:p>
            <a:pPr marL="0" marR="0" algn="ctr">
              <a:spcBef>
                <a:spcPts val="0"/>
              </a:spcBef>
              <a:spcAft>
                <a:spcPts val="0"/>
              </a:spcAft>
            </a:pPr>
            <a:r>
              <a:rPr lang="en-US" sz="9600" b="1" dirty="0">
                <a:effectLst/>
                <a:latin typeface="Dream Her" pitchFamily="2" charset="0"/>
                <a:ea typeface="Calibri" panose="020F0502020204030204" pitchFamily="34" charset="0"/>
                <a:cs typeface="Calibri" panose="020F0502020204030204" pitchFamily="34" charset="0"/>
              </a:rPr>
              <a:t>Psalm 96</a:t>
            </a:r>
            <a:endParaRPr lang="en-US" sz="9600" dirty="0">
              <a:effectLst/>
              <a:latin typeface="Dream Her"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59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startAt="2"/>
            </a:pPr>
            <a:r>
              <a:rPr lang="en-US" sz="3600" b="1" dirty="0">
                <a:solidFill>
                  <a:srgbClr val="00B0F0"/>
                </a:solidFill>
              </a:rPr>
              <a:t>All Gifts belongs to God </a:t>
            </a:r>
            <a:r>
              <a:rPr lang="en-US" sz="3600" b="1" baseline="30000" dirty="0">
                <a:solidFill>
                  <a:srgbClr val="00B0F0"/>
                </a:solidFill>
              </a:rPr>
              <a:t>(7-9)</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1569660"/>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Ascribe to God our wonder (7-8a)</a:t>
            </a:r>
          </a:p>
          <a:p>
            <a:pPr marL="514350" marR="0" indent="-514350" algn="just">
              <a:spcBef>
                <a:spcPts val="0"/>
              </a:spcBef>
              <a:spcAft>
                <a:spcPts val="0"/>
              </a:spcAf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Ascribe to God our wealth (8b)</a:t>
            </a:r>
          </a:p>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Ascribe to God our worship (9)</a:t>
            </a:r>
          </a:p>
        </p:txBody>
      </p:sp>
    </p:spTree>
    <p:extLst>
      <p:ext uri="{BB962C8B-B14F-4D97-AF65-F5344CB8AC3E}">
        <p14:creationId xmlns:p14="http://schemas.microsoft.com/office/powerpoint/2010/main" val="260668690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startAt="3"/>
            </a:pPr>
            <a:r>
              <a:rPr lang="en-US" sz="3600" b="1" dirty="0">
                <a:solidFill>
                  <a:srgbClr val="00B0F0"/>
                </a:solidFill>
              </a:rPr>
              <a:t>All government belongs to God </a:t>
            </a:r>
            <a:r>
              <a:rPr lang="en-US" sz="3600" b="1" baseline="30000" dirty="0">
                <a:solidFill>
                  <a:srgbClr val="00B0F0"/>
                </a:solidFill>
              </a:rPr>
              <a:t>(10-13)</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3046988"/>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The principles of God’s coming government (10)</a:t>
            </a:r>
          </a:p>
          <a:p>
            <a:pPr marL="971550" lvl="1" indent="-514350" algn="just">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Absolute sovereignty (10a)</a:t>
            </a:r>
          </a:p>
          <a:p>
            <a:pPr marL="971550" lvl="1" indent="-514350" algn="just">
              <a:buFont typeface="+mj-lt"/>
              <a:buAutoNum type="arabicPeriod"/>
            </a:pPr>
            <a:r>
              <a:rPr lang="en-US" sz="3200" dirty="0">
                <a:effectLst/>
                <a:latin typeface="Calibri" panose="020F0502020204030204" pitchFamily="34" charset="0"/>
                <a:ea typeface="Calibri" panose="020F0502020204030204" pitchFamily="34" charset="0"/>
                <a:cs typeface="Calibri" panose="020F0502020204030204" pitchFamily="34" charset="0"/>
              </a:rPr>
              <a:t>Absolute security (10b)</a:t>
            </a:r>
          </a:p>
          <a:p>
            <a:pPr marL="971550" lvl="1" indent="-514350" algn="just">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Absolute sanctity (10c)</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L="514350" marR="0" indent="-514350" algn="just">
              <a:spcBef>
                <a:spcPts val="0"/>
              </a:spcBef>
              <a:spcAft>
                <a:spcPts val="0"/>
              </a:spcAf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prospects of God’s coming government (11-13)</a:t>
            </a:r>
          </a:p>
          <a:p>
            <a:pPr marL="971550" lvl="1" indent="-514350" algn="just">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It affects all nature (11-13a)</a:t>
            </a:r>
          </a:p>
        </p:txBody>
      </p:sp>
    </p:spTree>
    <p:extLst>
      <p:ext uri="{BB962C8B-B14F-4D97-AF65-F5344CB8AC3E}">
        <p14:creationId xmlns:p14="http://schemas.microsoft.com/office/powerpoint/2010/main" val="312868021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7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75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75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7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8:18-21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130678"/>
            <a:ext cx="11590636" cy="5632311"/>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Calibri" panose="020F0502020204030204" pitchFamily="34" charset="0"/>
                <a:cs typeface="Calibri" panose="020F0502020204030204" pitchFamily="34" charset="0"/>
              </a:rPr>
              <a:t>18 For I consider that the sufferings of this present time are not worthy to be compared with the glory that is to be revealed to us. 19 For the anxious longing of the creation waits eagerly for the revealing of the sons of God. 20 For the creation was subjected to futility, not willingly, but because of Him who subjected it, in hope 21 that the creation itself also will be set free from its slavery to corruption into the freedom of the glory of the children of God.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995386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startAt="3"/>
            </a:pPr>
            <a:r>
              <a:rPr lang="en-US" sz="3600" b="1" dirty="0">
                <a:solidFill>
                  <a:srgbClr val="00B0F0"/>
                </a:solidFill>
              </a:rPr>
              <a:t>All government belongs to God </a:t>
            </a:r>
            <a:r>
              <a:rPr lang="en-US" sz="3600" b="1" baseline="30000" dirty="0">
                <a:solidFill>
                  <a:srgbClr val="00B0F0"/>
                </a:solidFill>
              </a:rPr>
              <a:t>(10-13)</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3539430"/>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The principles of God’s coming government (10)</a:t>
            </a:r>
          </a:p>
          <a:p>
            <a:pPr marL="971550" lvl="1" indent="-514350" algn="just">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Absolute sovereignty (10a)</a:t>
            </a:r>
          </a:p>
          <a:p>
            <a:pPr marL="971550" lvl="1" indent="-514350" algn="just">
              <a:buFont typeface="+mj-lt"/>
              <a:buAutoNum type="arabicPeriod"/>
            </a:pPr>
            <a:r>
              <a:rPr lang="en-US" sz="3200" dirty="0">
                <a:effectLst/>
                <a:latin typeface="Calibri" panose="020F0502020204030204" pitchFamily="34" charset="0"/>
                <a:ea typeface="Calibri" panose="020F0502020204030204" pitchFamily="34" charset="0"/>
                <a:cs typeface="Calibri" panose="020F0502020204030204" pitchFamily="34" charset="0"/>
              </a:rPr>
              <a:t>Absolute security (10b)</a:t>
            </a:r>
          </a:p>
          <a:p>
            <a:pPr marL="971550" lvl="1" indent="-514350" algn="just">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Absolute sanctity (10c)</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L="514350" marR="0" indent="-514350" algn="just">
              <a:spcBef>
                <a:spcPts val="0"/>
              </a:spcBef>
              <a:spcAft>
                <a:spcPts val="0"/>
              </a:spcAf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prospects of God’s coming government (11-13)</a:t>
            </a:r>
          </a:p>
          <a:p>
            <a:pPr marL="971550" lvl="1" indent="-514350" algn="just">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It affects all nature (11-13a)</a:t>
            </a:r>
          </a:p>
          <a:p>
            <a:pPr marL="971550" lvl="1" indent="-514350" algn="just">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It affects all nations (13b)</a:t>
            </a:r>
          </a:p>
        </p:txBody>
      </p:sp>
    </p:spTree>
    <p:extLst>
      <p:ext uri="{BB962C8B-B14F-4D97-AF65-F5344CB8AC3E}">
        <p14:creationId xmlns:p14="http://schemas.microsoft.com/office/powerpoint/2010/main" val="387813779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17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Titus 2:11-14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130678"/>
            <a:ext cx="11590636" cy="5632311"/>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Calibri" panose="020F0502020204030204" pitchFamily="34" charset="0"/>
                <a:cs typeface="Calibri" panose="020F0502020204030204" pitchFamily="34" charset="0"/>
              </a:rPr>
              <a:t>11 For the grace of God has appeared, bringing salvation to all men, 12 instructing us to deny ungodliness and worldly desires and to live sensibly, righteously and godly in the present age, 13 looking for the blessed hope and the appearing of the glory of our great God and Savior, Christ Jesus, 14 who gave Himself for us to redeem us from every lawless deed, and to purify for Himself a people for His own possession, zealous for good deeds.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491821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AA8F06-2798-4F2A-8DC9-8E009C9AC104}"/>
              </a:ext>
            </a:extLst>
          </p:cNvPr>
          <p:cNvSpPr txBox="1"/>
          <p:nvPr/>
        </p:nvSpPr>
        <p:spPr>
          <a:xfrm>
            <a:off x="94891" y="6281774"/>
            <a:ext cx="6688901" cy="400110"/>
          </a:xfrm>
          <a:prstGeom prst="rect">
            <a:avLst/>
          </a:prstGeom>
          <a:noFill/>
        </p:spPr>
        <p:txBody>
          <a:bodyPr wrap="square" rtlCol="0">
            <a:spAutoFit/>
          </a:bodyPr>
          <a:lstStyle/>
          <a:p>
            <a:r>
              <a:rPr lang="en-US" sz="2000" dirty="0">
                <a:solidFill>
                  <a:schemeClr val="tx2"/>
                </a:solidFill>
                <a:latin typeface="Candara" panose="020E0502030303020204" pitchFamily="34" charset="0"/>
              </a:rPr>
              <a:t>August 14, 2022</a:t>
            </a:r>
          </a:p>
        </p:txBody>
      </p:sp>
      <p:pic>
        <p:nvPicPr>
          <p:cNvPr id="6" name="Picture 5" descr="A picture containing text, rock, outdoor, nature&#10;&#10;Description automatically generated">
            <a:extLst>
              <a:ext uri="{FF2B5EF4-FFF2-40B4-BE49-F238E27FC236}">
                <a16:creationId xmlns:a16="http://schemas.microsoft.com/office/drawing/2014/main" id="{D0D72854-CA21-9065-043C-2F9C9EB7A5F5}"/>
              </a:ext>
            </a:extLst>
          </p:cNvPr>
          <p:cNvPicPr>
            <a:picLocks noChangeAspect="1"/>
          </p:cNvPicPr>
          <p:nvPr/>
        </p:nvPicPr>
        <p:blipFill>
          <a:blip r:embed="rId2"/>
          <a:stretch>
            <a:fillRect/>
          </a:stretch>
        </p:blipFill>
        <p:spPr>
          <a:xfrm>
            <a:off x="2667000" y="0"/>
            <a:ext cx="6858000" cy="6858000"/>
          </a:xfrm>
          <a:prstGeom prst="rect">
            <a:avLst/>
          </a:prstGeom>
        </p:spPr>
      </p:pic>
      <p:sp>
        <p:nvSpPr>
          <p:cNvPr id="7" name="TextBox 6">
            <a:extLst>
              <a:ext uri="{FF2B5EF4-FFF2-40B4-BE49-F238E27FC236}">
                <a16:creationId xmlns:a16="http://schemas.microsoft.com/office/drawing/2014/main" id="{C280FE89-7750-DB82-5532-457A69521DF4}"/>
              </a:ext>
            </a:extLst>
          </p:cNvPr>
          <p:cNvSpPr txBox="1"/>
          <p:nvPr/>
        </p:nvSpPr>
        <p:spPr>
          <a:xfrm>
            <a:off x="94891" y="4771025"/>
            <a:ext cx="12002218" cy="1569660"/>
          </a:xfrm>
          <a:prstGeom prst="rect">
            <a:avLst/>
          </a:prstGeom>
          <a:noFill/>
        </p:spPr>
        <p:txBody>
          <a:bodyPr wrap="square" rtlCol="0">
            <a:spAutoFit/>
          </a:bodyPr>
          <a:lstStyle/>
          <a:p>
            <a:pPr marL="0" marR="0" algn="ctr">
              <a:spcBef>
                <a:spcPts val="0"/>
              </a:spcBef>
              <a:spcAft>
                <a:spcPts val="0"/>
              </a:spcAft>
            </a:pPr>
            <a:r>
              <a:rPr lang="en-US" sz="9600" b="1" dirty="0">
                <a:effectLst/>
                <a:latin typeface="Dream Her" pitchFamily="2" charset="0"/>
                <a:ea typeface="Calibri" panose="020F0502020204030204" pitchFamily="34" charset="0"/>
                <a:cs typeface="Calibri" panose="020F0502020204030204" pitchFamily="34" charset="0"/>
              </a:rPr>
              <a:t>Psalm 96</a:t>
            </a:r>
            <a:endParaRPr lang="en-US" sz="9600" dirty="0">
              <a:effectLst/>
              <a:latin typeface="Dream Her"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2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Psalm 96:1-6 (</a:t>
            </a:r>
            <a:r>
              <a:rPr lang="en-US" sz="3600" b="1" dirty="0" err="1">
                <a:solidFill>
                  <a:srgbClr val="00B0F0"/>
                </a:solidFill>
              </a:rPr>
              <a:t>LSB</a:t>
            </a:r>
            <a:r>
              <a:rPr lang="en-US" sz="3600" b="1" dirty="0">
                <a:solidFill>
                  <a:srgbClr val="00B0F0"/>
                </a:solidFill>
              </a:rPr>
              <a: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5509200"/>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1 Sing to Yahweh a new song;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Sing to Yahweh, all the earth.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2 Sing to Yahweh, bless His name;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Proclaim good news of His salvation from day to day.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3 Recount His glory among the nations,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His wondrous deeds among all the peoples.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4 For great is Yahweh and greatly to be praised;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He is more fearsome than all gods.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5 For all the gods of the peoples are idols,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But Yahweh made the heavens.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6 Splendor and majesty are before Him,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265201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Psalm 96:7-10 (</a:t>
            </a:r>
            <a:r>
              <a:rPr lang="en-US" sz="3600" b="1" dirty="0" err="1">
                <a:solidFill>
                  <a:srgbClr val="00B0F0"/>
                </a:solidFill>
              </a:rPr>
              <a:t>LSB</a:t>
            </a:r>
            <a:r>
              <a:rPr lang="en-US" sz="3600" b="1" dirty="0">
                <a:solidFill>
                  <a:srgbClr val="00B0F0"/>
                </a:solidFill>
              </a:rPr>
              <a: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66778"/>
            <a:ext cx="11590636" cy="4524315"/>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7 Ascribe to Yahweh, O families of the peoples,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Ascribe to Yahweh glory and strength.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8 Ascribe to Yahweh the glory of His name;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Lift up an offering and come into His courts.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9 Worship Yahweh in the splendor of holiness;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Tremble before Him, all the earth.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10 Say among the nations, “Yahweh reigns;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Indeed, the world is established, it will not be shaken;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He will render justice to the peoples with equity.”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026954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Psalm 96:11-13 (</a:t>
            </a:r>
            <a:r>
              <a:rPr lang="en-US" sz="3600" b="1" dirty="0" err="1">
                <a:solidFill>
                  <a:srgbClr val="00B0F0"/>
                </a:solidFill>
              </a:rPr>
              <a:t>LSB</a:t>
            </a:r>
            <a:r>
              <a:rPr lang="en-US" sz="3600" b="1" dirty="0">
                <a:solidFill>
                  <a:srgbClr val="00B0F0"/>
                </a:solidFill>
              </a:rPr>
              <a: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58153"/>
            <a:ext cx="11590636" cy="4031873"/>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11 Let the heavens be glad, and let the earth rejoice;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Let the sea roar, as well as its fullness;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12 Let the field exult, and all that is in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Then all the trees of the forest will sing for joy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13 Before Yahweh, for He is coming,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For He is coming to judge the earth.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He will judge the world in righteousness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Times New Roman" panose="02020603050405020304" pitchFamily="18" charset="0"/>
              </a:rPr>
              <a:t>And the peoples in His faithfulness.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675171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Johnathan Edwards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130678"/>
            <a:ext cx="11590636" cy="5078313"/>
          </a:xfrm>
          <a:prstGeom prst="rect">
            <a:avLst/>
          </a:prstGeom>
          <a:noFill/>
        </p:spPr>
        <p:txBody>
          <a:bodyPr wrap="square" rtlCol="0">
            <a:spAutoFit/>
          </a:bodyPr>
          <a:lstStyle/>
          <a:p>
            <a:pPr marL="0" marR="0" algn="ctr">
              <a:spcBef>
                <a:spcPts val="0"/>
              </a:spcBef>
              <a:spcAft>
                <a:spcPts val="0"/>
              </a:spcAft>
            </a:pPr>
            <a:r>
              <a:rPr lang="en-US" sz="5400" i="1" dirty="0">
                <a:effectLst/>
                <a:latin typeface="Calibri" panose="020F0502020204030204" pitchFamily="34" charset="0"/>
                <a:ea typeface="Calibri" panose="020F0502020204030204" pitchFamily="34" charset="0"/>
                <a:cs typeface="Calibri" panose="020F0502020204030204" pitchFamily="34" charset="0"/>
              </a:rPr>
              <a:t>Absolute sovereignty is what I love to ascribe to God. God’s sovereignty has ever appeared to me, a great part of His glory. It has often been my delight to approach God and adore Him as a sovereign God. </a:t>
            </a:r>
            <a:endParaRPr lang="en-US" sz="5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Psalm 96 Big Idea</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130678"/>
            <a:ext cx="11590636" cy="1323439"/>
          </a:xfrm>
          <a:prstGeom prst="rect">
            <a:avLst/>
          </a:prstGeom>
          <a:noFill/>
        </p:spPr>
        <p:txBody>
          <a:bodyPr wrap="square" rtlCol="0">
            <a:spAutoFit/>
          </a:bodyPr>
          <a:lstStyle/>
          <a:p>
            <a:pPr marL="0" marR="0" algn="ctr">
              <a:spcBef>
                <a:spcPts val="0"/>
              </a:spcBef>
              <a:spcAft>
                <a:spcPts val="0"/>
              </a:spcAft>
            </a:pPr>
            <a:r>
              <a:rPr lang="en-US" sz="4000" i="1" dirty="0">
                <a:latin typeface="Calibri" panose="020F0502020204030204" pitchFamily="34" charset="0"/>
                <a:ea typeface="Calibri" panose="020F0502020204030204" pitchFamily="34" charset="0"/>
                <a:cs typeface="Calibri" panose="020F0502020204030204" pitchFamily="34" charset="0"/>
              </a:rPr>
              <a:t>B</a:t>
            </a:r>
            <a:r>
              <a:rPr lang="en-US" sz="4000" i="1" dirty="0">
                <a:effectLst/>
                <a:latin typeface="Calibri" panose="020F0502020204030204" pitchFamily="34" charset="0"/>
                <a:ea typeface="Calibri" panose="020F0502020204030204" pitchFamily="34" charset="0"/>
                <a:cs typeface="Calibri" panose="020F0502020204030204" pitchFamily="34" charset="0"/>
              </a:rPr>
              <a:t>ecause God's sovereignty extends over all the nations, His praise must come from all peoples.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388290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a:pPr>
            <a:r>
              <a:rPr lang="en-US" sz="3600" b="1" dirty="0">
                <a:solidFill>
                  <a:srgbClr val="00B0F0"/>
                </a:solidFill>
              </a:rPr>
              <a:t>All Glory belongs to God </a:t>
            </a:r>
            <a:r>
              <a:rPr lang="en-US" sz="3600" b="1" baseline="30000" dirty="0">
                <a:solidFill>
                  <a:srgbClr val="00B0F0"/>
                </a:solidFill>
              </a:rPr>
              <a:t>(1-6)</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1077218"/>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What we are to sing (1-2)</a:t>
            </a:r>
          </a:p>
          <a:p>
            <a:pPr marL="971550" lvl="1" indent="-514350" algn="just">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We are to sing a new song (1)</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921069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4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Revelation 5:9</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130678"/>
            <a:ext cx="11590636" cy="3477875"/>
          </a:xfrm>
          <a:prstGeom prst="rect">
            <a:avLst/>
          </a:prstGeom>
          <a:noFill/>
        </p:spPr>
        <p:txBody>
          <a:bodyPr wrap="square" rtlCol="0">
            <a:spAutoFit/>
          </a:bodyPr>
          <a:lstStyle/>
          <a:p>
            <a:pPr marL="0" marR="0" algn="just">
              <a:spcBef>
                <a:spcPts val="0"/>
              </a:spcBef>
              <a:spcAft>
                <a:spcPts val="0"/>
              </a:spcAft>
            </a:pPr>
            <a:r>
              <a:rPr lang="en-US" sz="4400" i="1" dirty="0">
                <a:effectLst/>
                <a:latin typeface="Calibri" panose="020F0502020204030204" pitchFamily="34" charset="0"/>
                <a:ea typeface="Calibri" panose="020F0502020204030204" pitchFamily="34" charset="0"/>
                <a:cs typeface="Calibri" panose="020F0502020204030204" pitchFamily="34" charset="0"/>
              </a:rPr>
              <a:t>And they sang a new song, saying, “Worthy are You to take the book and to break its seals; for You were slain, and purchased for God with Your blood men from every tribe and tongue and people and nation.”</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294286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a:pPr>
            <a:r>
              <a:rPr lang="en-US" sz="3600" b="1" dirty="0">
                <a:solidFill>
                  <a:srgbClr val="00B0F0"/>
                </a:solidFill>
              </a:rPr>
              <a:t>All Glory belongs to God </a:t>
            </a:r>
            <a:r>
              <a:rPr lang="en-US" sz="3600" b="1" baseline="30000" dirty="0">
                <a:solidFill>
                  <a:srgbClr val="00B0F0"/>
                </a:solidFill>
              </a:rPr>
              <a:t>(1-6)</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4031873"/>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What we are to sing (1-2)</a:t>
            </a:r>
          </a:p>
          <a:p>
            <a:pPr marL="971550" lvl="1" indent="-514350" algn="just">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We are to sing a new song (1)</a:t>
            </a:r>
          </a:p>
          <a:p>
            <a:pPr marL="971550" lvl="1" indent="-514350" algn="just">
              <a:buFont typeface="+mj-lt"/>
              <a:buAutoNum type="arabicPeriod"/>
            </a:pPr>
            <a:r>
              <a:rPr lang="en-US" sz="3200" dirty="0">
                <a:effectLst/>
                <a:latin typeface="Calibri" panose="020F0502020204030204" pitchFamily="34" charset="0"/>
                <a:ea typeface="Calibri" panose="020F0502020204030204" pitchFamily="34" charset="0"/>
                <a:cs typeface="Calibri" panose="020F0502020204030204" pitchFamily="34" charset="0"/>
              </a:rPr>
              <a:t>The need to sing this song (2-3)</a:t>
            </a:r>
          </a:p>
          <a:p>
            <a:pPr marL="514350" indent="-514350" algn="just">
              <a:buFont typeface="+mj-l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Where we are to sing (3)</a:t>
            </a:r>
          </a:p>
          <a:p>
            <a:pPr marL="514350" indent="-514350" algn="jus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Why we are to sing (4-6)</a:t>
            </a:r>
          </a:p>
          <a:p>
            <a:pPr marL="971550" lvl="1" indent="-514350" algn="just">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The reverence to the LORD (4)</a:t>
            </a:r>
          </a:p>
          <a:p>
            <a:pPr marL="971550" lvl="1" indent="-514350" algn="just">
              <a:buFont typeface="+mj-lt"/>
              <a:buAutoNum type="arabicPeriod"/>
            </a:pPr>
            <a:r>
              <a:rPr lang="en-US" sz="3200" dirty="0">
                <a:effectLst/>
                <a:latin typeface="Calibri" panose="020F0502020204030204" pitchFamily="34" charset="0"/>
                <a:ea typeface="Calibri" panose="020F0502020204030204" pitchFamily="34" charset="0"/>
                <a:cs typeface="Calibri" panose="020F0502020204030204" pitchFamily="34" charset="0"/>
              </a:rPr>
              <a:t>The reality of the LORD (5)</a:t>
            </a:r>
          </a:p>
          <a:p>
            <a:pPr marL="971550" lvl="1" indent="-514350" algn="just">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The renown of the LORD (6)</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597388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75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75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175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175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175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17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15140</TotalTime>
  <Words>831</Words>
  <Application>Microsoft Office PowerPoint</Application>
  <PresentationFormat>Widescreen</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309</cp:revision>
  <cp:lastPrinted>2020-05-22T15:03:41Z</cp:lastPrinted>
  <dcterms:created xsi:type="dcterms:W3CDTF">2019-06-22T19:37:39Z</dcterms:created>
  <dcterms:modified xsi:type="dcterms:W3CDTF">2022-08-14T13:31:00Z</dcterms:modified>
</cp:coreProperties>
</file>